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02" r:id="rId6"/>
    <p:sldId id="294" r:id="rId7"/>
    <p:sldId id="296" r:id="rId8"/>
    <p:sldId id="309" r:id="rId9"/>
    <p:sldId id="310" r:id="rId10"/>
    <p:sldId id="297" r:id="rId11"/>
    <p:sldId id="299" r:id="rId12"/>
    <p:sldId id="306" r:id="rId13"/>
    <p:sldId id="298" r:id="rId14"/>
    <p:sldId id="289" r:id="rId15"/>
  </p:sldIdLst>
  <p:sldSz cx="12192000" cy="6858000"/>
  <p:notesSz cx="6797675" cy="9926638"/>
  <p:embeddedFontLst>
    <p:embeddedFont>
      <p:font typeface="Sweco Sans" panose="00000500000000000000" charset="0"/>
      <p:regular r:id="rId18"/>
      <p:bold r:id="rId19"/>
      <p:italic r:id="rId20"/>
      <p:boldItalic r:id="rId21"/>
    </p:embeddedFont>
    <p:embeddedFont>
      <p:font typeface="Sweco Sans Medium" panose="00000600000000000000" charset="0"/>
      <p:regular r:id="rId22"/>
      <p: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orient="horz" pos="396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pos="6738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14" autoAdjust="0"/>
    <p:restoredTop sz="95285" autoAdjust="0"/>
  </p:normalViewPr>
  <p:slideViewPr>
    <p:cSldViewPr snapToGrid="0" showGuides="1">
      <p:cViewPr varScale="1">
        <p:scale>
          <a:sx n="77" d="100"/>
          <a:sy n="77" d="100"/>
        </p:scale>
        <p:origin x="67" y="86"/>
      </p:cViewPr>
      <p:guideLst>
        <p:guide orient="horz" pos="4020"/>
        <p:guide pos="506"/>
        <p:guide pos="7514"/>
        <p:guide orient="horz" pos="981"/>
        <p:guide orient="horz" pos="1321"/>
        <p:guide orient="horz" pos="396"/>
        <p:guide orient="horz" pos="164"/>
        <p:guide pos="6738"/>
        <p:guide orient="horz" pos="4156"/>
        <p:guide orient="horz" pos="2160"/>
        <p:guide orient="horz" pos="4201"/>
      </p:guideLst>
    </p:cSldViewPr>
  </p:slideViewPr>
  <p:outlineViewPr>
    <p:cViewPr>
      <p:scale>
        <a:sx n="33" d="100"/>
        <a:sy n="33" d="100"/>
      </p:scale>
      <p:origin x="0" y="-2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846" y="-2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46966789-7B4A-4F00-9286-DDD8ED65D568}" type="datetimeFigureOut">
              <a:rPr lang="sv-SE" smtClean="0">
                <a:latin typeface="Arial" panose="020B0604020202020204" pitchFamily="34" charset="0"/>
              </a:rPr>
              <a:t>2020-10-07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45B7E181-C03F-4811-9B36-CB7788F180BA}" type="slidenum">
              <a:rPr lang="sv-SE" smtClean="0">
                <a:latin typeface="Arial" panose="020B0604020202020204" pitchFamily="34" charset="0"/>
              </a:rPr>
              <a:t>‹nr.›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1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F3F61B6-EEAE-45CF-BC26-93497CBA11EE}" type="datetimeFigureOut">
              <a:rPr lang="sv-SE" smtClean="0"/>
              <a:pPr/>
              <a:t>2020-10-07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850F7A7-DA63-4A74-9242-8131DBB6E08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7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323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44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(1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3275" y="2025650"/>
            <a:ext cx="5286240" cy="2387600"/>
          </a:xfrm>
        </p:spPr>
        <p:txBody>
          <a:bodyPr anchor="t">
            <a:no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of tekst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BED36C-5960-48EB-A283-4AF38C7BA0A5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latshållare för sidfot 10"/>
          <p:cNvSpPr txBox="1">
            <a:spLocks/>
          </p:cNvSpPr>
          <p:nvPr userDrawn="1"/>
        </p:nvSpPr>
        <p:spPr>
          <a:xfrm>
            <a:off x="803275" y="260350"/>
            <a:ext cx="9904980" cy="3683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BBD9-EE2B-435B-8DA0-E585B756EBDC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 dirty="0"/>
              <a:t>Tussentitel 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 hasCustomPrompt="1"/>
          </p:nvPr>
        </p:nvSpPr>
        <p:spPr>
          <a:xfrm>
            <a:off x="803275" y="2059818"/>
            <a:ext cx="5290097" cy="430741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Tekst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Titel </a:t>
            </a:r>
            <a:endParaRPr lang="en-GB" dirty="0"/>
          </a:p>
        </p:txBody>
      </p:sp>
      <p:sp>
        <p:nvSpPr>
          <p:cNvPr id="10" name="Platshållare för diagram 10"/>
          <p:cNvSpPr>
            <a:spLocks noGrp="1"/>
          </p:cNvSpPr>
          <p:nvPr>
            <p:ph type="chart" sz="quarter" idx="15" hasCustomPrompt="1"/>
          </p:nvPr>
        </p:nvSpPr>
        <p:spPr>
          <a:xfrm>
            <a:off x="6638378" y="2059818"/>
            <a:ext cx="5290097" cy="430741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Tekst </a:t>
            </a: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29375"/>
            <a:ext cx="8375152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presentatie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2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(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3275" y="2025650"/>
            <a:ext cx="5295968" cy="2387600"/>
          </a:xfrm>
        </p:spPr>
        <p:txBody>
          <a:bodyPr anchor="t">
            <a:no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of tekst 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8C520-761D-466F-978F-A4AC929A9275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tshållare för sidfot 10"/>
          <p:cNvSpPr txBox="1">
            <a:spLocks/>
          </p:cNvSpPr>
          <p:nvPr userDrawn="1"/>
        </p:nvSpPr>
        <p:spPr>
          <a:xfrm>
            <a:off x="803275" y="260350"/>
            <a:ext cx="9904980" cy="3683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6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(3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of tekst 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985D5F-AF4D-4B2F-ABAD-745A6DBEB955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sidfot 10"/>
          <p:cNvSpPr>
            <a:spLocks noGrp="1"/>
          </p:cNvSpPr>
          <p:nvPr>
            <p:ph type="ftr" sz="quarter" idx="11"/>
          </p:nvPr>
        </p:nvSpPr>
        <p:spPr>
          <a:xfrm>
            <a:off x="803275" y="6423026"/>
            <a:ext cx="8375152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772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3275" y="2016125"/>
            <a:ext cx="5286240" cy="2387600"/>
          </a:xfrm>
        </p:spPr>
        <p:txBody>
          <a:bodyPr anchor="t">
            <a:no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of tekst 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6ED73A-3DB2-422B-9CA9-CF6A1F3A815E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sidfot 10"/>
          <p:cNvSpPr>
            <a:spLocks noGrp="1"/>
          </p:cNvSpPr>
          <p:nvPr>
            <p:ph type="ftr" sz="quarter" idx="11"/>
          </p:nvPr>
        </p:nvSpPr>
        <p:spPr>
          <a:xfrm>
            <a:off x="809624" y="6429375"/>
            <a:ext cx="8375152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17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4FA1-2EE7-4CE8-B327-5939691C84DB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Platshållare för sidfot 10"/>
          <p:cNvSpPr>
            <a:spLocks noGrp="1"/>
          </p:cNvSpPr>
          <p:nvPr>
            <p:ph type="ftr" sz="quarter" idx="11"/>
          </p:nvPr>
        </p:nvSpPr>
        <p:spPr>
          <a:xfrm>
            <a:off x="809624" y="6429375"/>
            <a:ext cx="8375152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  <p:pic>
        <p:nvPicPr>
          <p:cNvPr id="7" name="Bildobjekt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30" y="264740"/>
            <a:ext cx="1229546" cy="3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3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04" y="266700"/>
            <a:ext cx="11664407" cy="6372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bild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sv-SE" dirty="0"/>
              <a:t>Invoegen tekst, beeld of figuur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3275" y="2025650"/>
            <a:ext cx="2562225" cy="2387600"/>
          </a:xfrm>
        </p:spPr>
        <p:txBody>
          <a:bodyPr anchor="t">
            <a:no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of tekst 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44FAC-9895-4BAB-B00A-818C454E16CC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sidfot 10"/>
          <p:cNvSpPr txBox="1">
            <a:spLocks/>
          </p:cNvSpPr>
          <p:nvPr userDrawn="1"/>
        </p:nvSpPr>
        <p:spPr>
          <a:xfrm>
            <a:off x="803275" y="260350"/>
            <a:ext cx="9893300" cy="3683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25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ida med bild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sv-SE" dirty="0"/>
              <a:t>Invoegen tekst, beeld of figuur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03275" y="2025650"/>
            <a:ext cx="2562225" cy="2387600"/>
          </a:xfrm>
        </p:spPr>
        <p:txBody>
          <a:bodyPr anchor="t">
            <a:no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of tekst 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44FAC-9895-4BAB-B00A-818C454E16CC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" name="Platshållare för sidfot 10"/>
          <p:cNvSpPr txBox="1">
            <a:spLocks/>
          </p:cNvSpPr>
          <p:nvPr userDrawn="1"/>
        </p:nvSpPr>
        <p:spPr>
          <a:xfrm>
            <a:off x="803275" y="260350"/>
            <a:ext cx="9904980" cy="3683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l" defTabSz="9144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Titel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Tekst </a:t>
            </a:r>
          </a:p>
          <a:p>
            <a:pPr lvl="1"/>
            <a:r>
              <a:rPr lang="sv-SE" dirty="0"/>
              <a:t>Nog tekst</a:t>
            </a:r>
          </a:p>
          <a:p>
            <a:pPr lvl="2"/>
            <a:r>
              <a:rPr lang="sv-SE" dirty="0"/>
              <a:t>Meer tekst</a:t>
            </a:r>
          </a:p>
          <a:p>
            <a:pPr lvl="3"/>
            <a:r>
              <a:rPr lang="sv-SE" dirty="0"/>
              <a:t>Immer meer tekst</a:t>
            </a:r>
          </a:p>
          <a:p>
            <a:pPr lvl="4"/>
            <a:r>
              <a:rPr lang="sv-SE" dirty="0"/>
              <a:t>Tot hier en niet verder</a:t>
            </a:r>
            <a:endParaRPr lang="en-GB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8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Titel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Tekst </a:t>
            </a:r>
          </a:p>
          <a:p>
            <a:pPr lvl="1"/>
            <a:r>
              <a:rPr lang="sv-SE" dirty="0"/>
              <a:t>Nog tekst</a:t>
            </a:r>
          </a:p>
          <a:p>
            <a:pPr lvl="2"/>
            <a:r>
              <a:rPr lang="sv-SE" dirty="0"/>
              <a:t>Meer tekst</a:t>
            </a:r>
          </a:p>
          <a:p>
            <a:pPr lvl="3"/>
            <a:r>
              <a:rPr lang="sv-SE" dirty="0"/>
              <a:t>Immer meer tekst</a:t>
            </a:r>
          </a:p>
          <a:p>
            <a:pPr lvl="4"/>
            <a:r>
              <a:rPr lang="sv-SE" dirty="0"/>
              <a:t>Tot hier en niet verder</a:t>
            </a:r>
            <a:endParaRPr lang="en-GB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presentatie</a:t>
            </a:r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Bildobjekt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30" y="264740"/>
            <a:ext cx="1229546" cy="3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Titel 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FF8-A9AB-4ECE-BD22-015C6EA7BCCA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803275" y="2059818"/>
            <a:ext cx="5290097" cy="4307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Tekst </a:t>
            </a:r>
          </a:p>
          <a:p>
            <a:pPr lvl="1"/>
            <a:r>
              <a:rPr lang="sv-SE" dirty="0"/>
              <a:t>Nog tekst</a:t>
            </a:r>
          </a:p>
          <a:p>
            <a:pPr lvl="2"/>
            <a:r>
              <a:rPr lang="sv-SE" dirty="0"/>
              <a:t>Meer tekst</a:t>
            </a:r>
          </a:p>
          <a:p>
            <a:pPr lvl="3"/>
            <a:r>
              <a:rPr lang="sv-SE" dirty="0"/>
              <a:t>Immer meer tekst</a:t>
            </a:r>
          </a:p>
          <a:p>
            <a:pPr lvl="4"/>
            <a:r>
              <a:rPr lang="sv-SE" dirty="0"/>
              <a:t>Tot hier en niet verder</a:t>
            </a:r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29375"/>
            <a:ext cx="8375152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presentatie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16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Titel 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FF8-A9AB-4ECE-BD22-015C6EA7BCCA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803275" y="2059818"/>
            <a:ext cx="5290097" cy="4307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Tekst </a:t>
            </a:r>
          </a:p>
          <a:p>
            <a:pPr lvl="1"/>
            <a:r>
              <a:rPr lang="sv-SE" dirty="0"/>
              <a:t>Nog tekst</a:t>
            </a:r>
          </a:p>
          <a:p>
            <a:pPr lvl="2"/>
            <a:r>
              <a:rPr lang="sv-SE" dirty="0"/>
              <a:t>Meer tekst</a:t>
            </a:r>
          </a:p>
          <a:p>
            <a:pPr lvl="3"/>
            <a:r>
              <a:rPr lang="sv-SE" dirty="0"/>
              <a:t>Immer meer tekst</a:t>
            </a:r>
          </a:p>
          <a:p>
            <a:pPr lvl="4"/>
            <a:r>
              <a:rPr lang="sv-SE" dirty="0"/>
              <a:t>Tot hier en niet verder</a:t>
            </a:r>
            <a:endParaRPr lang="en-GB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6637879" y="2074332"/>
            <a:ext cx="5290097" cy="4307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Tekst </a:t>
            </a:r>
          </a:p>
          <a:p>
            <a:pPr lvl="1"/>
            <a:r>
              <a:rPr lang="sv-SE" dirty="0"/>
              <a:t>Nog tekst</a:t>
            </a:r>
          </a:p>
          <a:p>
            <a:pPr lvl="2"/>
            <a:r>
              <a:rPr lang="sv-SE" dirty="0"/>
              <a:t>Meer tekst</a:t>
            </a:r>
          </a:p>
          <a:p>
            <a:pPr lvl="3"/>
            <a:r>
              <a:rPr lang="sv-SE" dirty="0"/>
              <a:t>Immer meer tekst</a:t>
            </a:r>
          </a:p>
          <a:p>
            <a:pPr lvl="4"/>
            <a:r>
              <a:rPr lang="sv-SE" dirty="0"/>
              <a:t>Tot hier en niet verder</a:t>
            </a:r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29375"/>
            <a:ext cx="8375152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presentatie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77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BBD9-EE2B-435B-8DA0-E585B756EBDC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 dirty="0"/>
              <a:t>Tussentitel 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 hasCustomPrompt="1"/>
          </p:nvPr>
        </p:nvSpPr>
        <p:spPr>
          <a:xfrm>
            <a:off x="803275" y="2059818"/>
            <a:ext cx="11134725" cy="430741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Tekst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Titel </a:t>
            </a:r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29375"/>
            <a:ext cx="8375152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presentatie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BBD9-EE2B-435B-8DA0-E585B756EBDC}" type="datetime1">
              <a:rPr lang="sv-SE" smtClean="0"/>
              <a:t>2020-10-07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 dirty="0"/>
              <a:t>Tussentitel 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 hasCustomPrompt="1"/>
          </p:nvPr>
        </p:nvSpPr>
        <p:spPr>
          <a:xfrm>
            <a:off x="803275" y="2059818"/>
            <a:ext cx="11134725" cy="430741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Tekst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Titel </a:t>
            </a:r>
            <a:endParaRPr lang="en-GB" dirty="0"/>
          </a:p>
        </p:txBody>
      </p:sp>
      <p:pic>
        <p:nvPicPr>
          <p:cNvPr id="10" name="Bildobjekt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30" y="264740"/>
            <a:ext cx="1229546" cy="372895"/>
          </a:xfrm>
          <a:prstGeom prst="rect">
            <a:avLst/>
          </a:prstGeom>
        </p:spPr>
      </p:pic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29375"/>
            <a:ext cx="8375152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presentatie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40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 err="1"/>
              <a:t>Titel</a:t>
            </a:r>
            <a:r>
              <a:rPr lang="en-GB" dirty="0"/>
              <a:t>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2059818"/>
            <a:ext cx="11124701" cy="43074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Tekst </a:t>
            </a:r>
          </a:p>
          <a:p>
            <a:pPr lvl="1"/>
            <a:r>
              <a:rPr lang="sv-SE" dirty="0"/>
              <a:t>Nog tekst</a:t>
            </a:r>
          </a:p>
          <a:p>
            <a:pPr lvl="2"/>
            <a:r>
              <a:rPr lang="sv-SE" dirty="0"/>
              <a:t>Meer tekst</a:t>
            </a:r>
          </a:p>
          <a:p>
            <a:pPr lvl="3"/>
            <a:r>
              <a:rPr lang="sv-SE" dirty="0"/>
              <a:t>Immer meer tekst</a:t>
            </a:r>
          </a:p>
          <a:p>
            <a:pPr lvl="4"/>
            <a:r>
              <a:rPr lang="sv-SE" dirty="0"/>
              <a:t>Tot hier en niet verder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389CD89-0243-462B-8542-D1CC1279D327}" type="datetime1">
              <a:rPr lang="sv-SE" smtClean="0"/>
              <a:pPr/>
              <a:t>2020-10-07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29375"/>
            <a:ext cx="8375152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van het project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fase</a:t>
            </a:r>
            <a:r>
              <a:rPr lang="en-GB" dirty="0"/>
              <a:t> of </a:t>
            </a:r>
            <a:r>
              <a:rPr lang="en-GB" dirty="0" err="1"/>
              <a:t>reden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presentatie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  <p:sldLayoutId id="2147483688" r:id="rId3"/>
    <p:sldLayoutId id="2147483650" r:id="rId4"/>
    <p:sldLayoutId id="2147483687" r:id="rId5"/>
    <p:sldLayoutId id="2147483670" r:id="rId6"/>
    <p:sldLayoutId id="2147483685" r:id="rId7"/>
    <p:sldLayoutId id="2147483673" r:id="rId8"/>
    <p:sldLayoutId id="2147483689" r:id="rId9"/>
    <p:sldLayoutId id="2147483686" r:id="rId10"/>
    <p:sldLayoutId id="2147483664" r:id="rId11"/>
    <p:sldLayoutId id="2147483682" r:id="rId12"/>
    <p:sldLayoutId id="2147483668" r:id="rId13"/>
    <p:sldLayoutId id="2147483655" r:id="rId14"/>
    <p:sldLayoutId id="2147483676" r:id="rId15"/>
    <p:sldLayoutId id="2147483679" r:id="rId16"/>
    <p:sldLayoutId id="2147483684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7" orient="horz" pos="396" userDrawn="1">
          <p15:clr>
            <a:srgbClr val="F26B43"/>
          </p15:clr>
        </p15:guide>
        <p15:guide id="9" pos="6738" userDrawn="1">
          <p15:clr>
            <a:srgbClr val="F26B43"/>
          </p15:clr>
        </p15:guide>
        <p15:guide id="10" orient="horz" pos="16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pos="7514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72BE528-51D1-452D-A8A5-27AE296598F8}"/>
              </a:ext>
            </a:extLst>
          </p:cNvPr>
          <p:cNvSpPr/>
          <p:nvPr/>
        </p:nvSpPr>
        <p:spPr>
          <a:xfrm>
            <a:off x="1461154" y="2092107"/>
            <a:ext cx="9700181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BE" sz="3600" cap="all" dirty="0">
                <a:latin typeface="+mj-lt"/>
                <a:ea typeface="+mj-ea"/>
                <a:cs typeface="+mj-cs"/>
              </a:rPr>
              <a:t>Hulshout:</a:t>
            </a:r>
            <a:br>
              <a:rPr lang="nl-BE" sz="3600" cap="all" dirty="0">
                <a:latin typeface="+mj-lt"/>
                <a:ea typeface="+mj-ea"/>
                <a:cs typeface="+mj-cs"/>
              </a:rPr>
            </a:br>
            <a:br>
              <a:rPr lang="nl-BE" sz="3600" cap="all" dirty="0">
                <a:latin typeface="+mj-lt"/>
                <a:ea typeface="+mj-ea"/>
                <a:cs typeface="+mj-cs"/>
              </a:rPr>
            </a:br>
            <a:r>
              <a:rPr lang="nl-BE" sz="3600" cap="all" dirty="0">
                <a:latin typeface="+mj-lt"/>
                <a:ea typeface="+mj-ea"/>
                <a:cs typeface="+mj-cs"/>
              </a:rPr>
              <a:t>AANLEG RIOLERING kleine waterstraat en kortestraat</a:t>
            </a:r>
          </a:p>
        </p:txBody>
      </p:sp>
    </p:spTree>
    <p:extLst>
      <p:ext uri="{BB962C8B-B14F-4D97-AF65-F5344CB8AC3E}">
        <p14:creationId xmlns:p14="http://schemas.microsoft.com/office/powerpoint/2010/main" val="255659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5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03275" y="756946"/>
            <a:ext cx="4184361" cy="887413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nl-BE" dirty="0"/>
              <a:t>1	Bestaande toestand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803275" y="2997842"/>
            <a:ext cx="11124701" cy="336939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dirty="0"/>
              <a:t>Momenteel geen gescheiden riolering aanwezig in de straten</a:t>
            </a:r>
          </a:p>
          <a:p>
            <a:pPr marL="0" indent="0">
              <a:lnSpc>
                <a:spcPct val="80000"/>
              </a:lnSpc>
              <a:buNone/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dirty="0"/>
              <a:t>Bestaande buizen in slechte toestand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9624" y="6543676"/>
            <a:ext cx="8375152" cy="126998"/>
          </a:xfrm>
        </p:spPr>
        <p:txBody>
          <a:bodyPr/>
          <a:lstStyle/>
          <a:p>
            <a:r>
              <a:rPr lang="nl-BE" dirty="0"/>
              <a:t>Hulshout: aanleg riolering kleine waterstraat en kortestraat</a:t>
            </a:r>
            <a:r>
              <a:rPr lang="en-GB" dirty="0"/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1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03275" y="467579"/>
            <a:ext cx="5728154" cy="632467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nl-BE" dirty="0"/>
              <a:t>2	Aanleg gescheiden riolering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803275" y="1718268"/>
            <a:ext cx="11124701" cy="46489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dirty="0"/>
              <a:t>Volledig gescheiden rioleringsstelsel met scheiding afvalwater – hemelwater tot op </a:t>
            </a:r>
            <a:r>
              <a:rPr lang="nl-BE" altLang="nl-BE" dirty="0" err="1"/>
              <a:t>perceelsniveau</a:t>
            </a:r>
            <a:endParaRPr lang="nl-BE" altLang="nl-BE" dirty="0"/>
          </a:p>
          <a:p>
            <a:pPr marL="0" indent="0">
              <a:lnSpc>
                <a:spcPct val="80000"/>
              </a:lnSpc>
              <a:buNone/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altLang="nl-BE" dirty="0"/>
              <a:t>Aanleg nieuwe afvalwaterleidingen onder de rijweg: beperkte leiding diameter (enkel afvalwater)</a:t>
            </a:r>
          </a:p>
          <a:p>
            <a:pPr marL="0" indent="0">
              <a:lnSpc>
                <a:spcPct val="80000"/>
              </a:lnSpc>
              <a:buNone/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dirty="0"/>
              <a:t>Behoud van bestaande grachten voor afvoer, berging en infiltratie niet-vervuild hemelwater</a:t>
            </a:r>
          </a:p>
          <a:p>
            <a:pPr>
              <a:lnSpc>
                <a:spcPct val="80000"/>
              </a:lnSpc>
            </a:pPr>
            <a:endParaRPr lang="nl-BE" dirty="0"/>
          </a:p>
          <a:p>
            <a:pPr>
              <a:lnSpc>
                <a:spcPct val="80000"/>
              </a:lnSpc>
            </a:pPr>
            <a:r>
              <a:rPr lang="nl-BE" dirty="0"/>
              <a:t>Aanleg van hemelwaterleidingen onder de rijweg: van Kleine Waterstraat 1 tot Kleine Waterstraat 11 en van Kortestraat 5 tot Kortestraat 11</a:t>
            </a:r>
          </a:p>
          <a:p>
            <a:pPr>
              <a:lnSpc>
                <a:spcPct val="80000"/>
              </a:lnSpc>
            </a:pPr>
            <a:endParaRPr lang="nl-BE" dirty="0"/>
          </a:p>
          <a:p>
            <a:pPr>
              <a:lnSpc>
                <a:spcPct val="80000"/>
              </a:lnSpc>
            </a:pPr>
            <a:r>
              <a:rPr lang="nl-BE" dirty="0"/>
              <a:t>Aansluitingen op bestaand gescheiden stelsel Grote Waterstraat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Hulshout: aanleg riolering kleine waterstraat en kortestraat </a:t>
            </a:r>
            <a:r>
              <a:rPr lang="en-GB" dirty="0"/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2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Hulshout: aanleg riolering kleine waterstraat en kortestraat </a:t>
            </a:r>
            <a:r>
              <a:rPr lang="en-GB" dirty="0"/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263294-1318-4D79-906C-15A1D666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24" y="1553690"/>
            <a:ext cx="11741677" cy="41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Hulshout: aanleg riolering kleine waterstraat en kortestraat </a:t>
            </a:r>
            <a:r>
              <a:rPr lang="en-GB" dirty="0"/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5C9379E-FDE3-4076-AC1F-25070B1C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00" y="1059095"/>
            <a:ext cx="11004599" cy="50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03275" y="756946"/>
            <a:ext cx="5728154" cy="632467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nl-BE" dirty="0"/>
              <a:t>3	Wegeniswerken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dirty="0"/>
              <a:t>Volledige </a:t>
            </a:r>
            <a:r>
              <a:rPr lang="nl-BE" altLang="nl-BE" dirty="0" err="1"/>
              <a:t>wegopbraak</a:t>
            </a:r>
            <a:r>
              <a:rPr lang="nl-BE" altLang="nl-BE" dirty="0"/>
              <a:t> nodig om rioleringswerken te kunnen uitvoeren</a:t>
            </a:r>
          </a:p>
          <a:p>
            <a:pPr>
              <a:lnSpc>
                <a:spcPct val="80000"/>
              </a:lnSpc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altLang="nl-BE" dirty="0"/>
              <a:t>Herstel volgens oorspronkelijke toestand (asfalt met betonnen kantopsluitingen)</a:t>
            </a:r>
          </a:p>
          <a:p>
            <a:pPr marL="0" indent="0">
              <a:lnSpc>
                <a:spcPct val="80000"/>
              </a:lnSpc>
              <a:buNone/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altLang="nl-BE" dirty="0"/>
              <a:t>Kleine Waterstraat: 4 m asfalt met weerszijdig betonnen kantstrook 30 cm breed en oprijdbare betonnen boordsteen 20 cm breed (typedwarsprofiel A)</a:t>
            </a:r>
          </a:p>
          <a:p>
            <a:pPr>
              <a:lnSpc>
                <a:spcPct val="80000"/>
              </a:lnSpc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altLang="nl-BE" dirty="0"/>
              <a:t>Kortestraat: 3 m asfalt met betonnen kantstrook en boordsteen pare kant en met betonnen boordsteen onpare kant (typedwarsprofiel B)</a:t>
            </a:r>
          </a:p>
          <a:p>
            <a:pPr>
              <a:lnSpc>
                <a:spcPct val="80000"/>
              </a:lnSpc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altLang="nl-BE" dirty="0"/>
              <a:t>Kortestraat: wegversmalling tot 2,5 m asfalt ter hoogte van te behouden bestaande gracht</a:t>
            </a:r>
          </a:p>
          <a:p>
            <a:pPr marL="0" indent="0">
              <a:lnSpc>
                <a:spcPct val="80000"/>
              </a:lnSpc>
              <a:buNone/>
            </a:pPr>
            <a:endParaRPr lang="nl-BE" alt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9624" y="6543676"/>
            <a:ext cx="8375152" cy="126999"/>
          </a:xfrm>
        </p:spPr>
        <p:txBody>
          <a:bodyPr/>
          <a:lstStyle/>
          <a:p>
            <a:r>
              <a:rPr lang="nl-BE" dirty="0"/>
              <a:t>Hulshout: aanleg riolering kleine waterstraat en kortestraat </a:t>
            </a:r>
            <a:r>
              <a:rPr lang="en-GB" dirty="0"/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65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Hulshout: aanleg riolering kleine waterstraat en kortestraat </a:t>
            </a:r>
            <a:r>
              <a:rPr lang="en-GB" dirty="0"/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F962B5-59C4-47C0-8A94-917725AE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89" y="344062"/>
            <a:ext cx="6832879" cy="59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0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Hulshout: aanleg riolering kleine waterstraat en kortestraat </a:t>
            </a:r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777E25-64FC-46B5-BFDF-00D706DF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25" y="434631"/>
            <a:ext cx="6859361" cy="58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03275" y="756946"/>
            <a:ext cx="5728154" cy="632467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nl-BE" dirty="0"/>
              <a:t>4	Timing en fasering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803275" y="2141315"/>
            <a:ext cx="11124701" cy="40359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dirty="0"/>
              <a:t>Plaatselijke voorafgaandelijke beperkte nutsleidingwerken: najaar 2020</a:t>
            </a:r>
          </a:p>
          <a:p>
            <a:pPr>
              <a:lnSpc>
                <a:spcPct val="80000"/>
              </a:lnSpc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altLang="nl-BE" dirty="0"/>
              <a:t>Rioleringswerken: januari – februari 2021</a:t>
            </a:r>
          </a:p>
          <a:p>
            <a:pPr>
              <a:lnSpc>
                <a:spcPct val="80000"/>
              </a:lnSpc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altLang="nl-BE" dirty="0"/>
              <a:t>Nutsleidingwerken (saneren waterleidingen, ondergronds brengen elektriciteit): maart – april 2021</a:t>
            </a:r>
          </a:p>
          <a:p>
            <a:pPr>
              <a:lnSpc>
                <a:spcPct val="80000"/>
              </a:lnSpc>
            </a:pPr>
            <a:endParaRPr lang="nl-BE" altLang="nl-BE" dirty="0"/>
          </a:p>
          <a:p>
            <a:pPr>
              <a:lnSpc>
                <a:spcPct val="80000"/>
              </a:lnSpc>
            </a:pPr>
            <a:r>
              <a:rPr lang="nl-BE" altLang="nl-BE" dirty="0"/>
              <a:t>Wegeniswerken: mei – juli 2021</a:t>
            </a:r>
          </a:p>
          <a:p>
            <a:pPr marL="216000" lvl="1" indent="0">
              <a:lnSpc>
                <a:spcPct val="80000"/>
              </a:lnSpc>
              <a:buNone/>
            </a:pPr>
            <a:endParaRPr lang="nl-BE" alt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Hulshout: aanleg riolering kleine waterstraat en kortestraat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11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uted1">
      <a:srgbClr val="A48730"/>
    </a:custClr>
    <a:custClr name="Muted2">
      <a:srgbClr val="8593AF"/>
    </a:custClr>
    <a:custClr name="Muted3">
      <a:srgbClr val="B484A2"/>
    </a:custClr>
    <a:custClr name="Bright1">
      <a:srgbClr val="DEC55B"/>
    </a:custClr>
    <a:custClr name="Bright2">
      <a:srgbClr val="C0D4FD"/>
    </a:custClr>
    <a:custClr name="Bright3">
      <a:srgbClr val="F2B1DC"/>
    </a:custClr>
    <a:custClr name="Grey1">
      <a:srgbClr val="E2E0DA"/>
    </a:custClr>
    <a:custClr name="Grey2">
      <a:srgbClr val="A4A4A6"/>
    </a:custClr>
    <a:custClr name="Grey3">
      <a:srgbClr val="3F3F42"/>
    </a:custClr>
  </a:custClrLst>
  <a:extLst>
    <a:ext uri="{05A4C25C-085E-4340-85A3-A5531E510DB2}">
      <thm15:themeFamily xmlns:thm15="http://schemas.microsoft.com/office/thememl/2012/main" name="245805_presentatie mei 2016.potx" id="{AD393286-C346-4871-8857-4DB7AD3BE30B}" vid="{AE4FF894-A679-4123-861F-CB8956CB5633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Onderwerp xmlns="45830508-9d2a-4ae0-8ca7-ddca70fc1dcb" xsi:nil="true"/>
    <PublishingExpirationDate xmlns="http://schemas.microsoft.com/sharepoint/v3" xsi:nil="true"/>
    <PublishingStartDate xmlns="http://schemas.microsoft.com/sharepoint/v3" xsi:nil="true"/>
    <Categorie xmlns="45830508-9d2a-4ae0-8ca7-ddca70fc1dcb">Presentatie</Categorie>
    <_dlc_DocId xmlns="8708bd71-3c46-4369-b54e-43ef87a6b4ba">4WJSUMHT4TDN-143-126</_dlc_DocId>
    <_dlc_DocIdUrl xmlns="8708bd71-3c46-4369-b54e-43ef87a6b4ba">
      <Url>http://beinsite.grontmij.net/NL/SSC/COM/_layouts/DocIdRedir.aspx?ID=4WJSUMHT4TDN-143-126</Url>
      <Description>4WJSUMHT4TDN-143-126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3CB8E1A2CD246ABB206EE3B0A5E97" ma:contentTypeVersion="3" ma:contentTypeDescription="Een nieuw document maken." ma:contentTypeScope="" ma:versionID="ef300698ef157249d9cf2375a1778a35">
  <xsd:schema xmlns:xsd="http://www.w3.org/2001/XMLSchema" xmlns:xs="http://www.w3.org/2001/XMLSchema" xmlns:p="http://schemas.microsoft.com/office/2006/metadata/properties" xmlns:ns1="http://schemas.microsoft.com/sharepoint/v3" xmlns:ns2="45830508-9d2a-4ae0-8ca7-ddca70fc1dcb" xmlns:ns3="8708bd71-3c46-4369-b54e-43ef87a6b4ba" targetNamespace="http://schemas.microsoft.com/office/2006/metadata/properties" ma:root="true" ma:fieldsID="304e2e0b2d2dec32eeaa7d1e242a4e0a" ns1:_="" ns2:_="" ns3:_="">
    <xsd:import namespace="http://schemas.microsoft.com/sharepoint/v3"/>
    <xsd:import namespace="45830508-9d2a-4ae0-8ca7-ddca70fc1dcb"/>
    <xsd:import namespace="8708bd71-3c46-4369-b54e-43ef87a6b4b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ie" minOccurs="0"/>
                <xsd:element ref="ns2:Onderwerp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0508-9d2a-4ae0-8ca7-ddca70fc1dcb" elementFormDefault="qualified">
    <xsd:import namespace="http://schemas.microsoft.com/office/2006/documentManagement/types"/>
    <xsd:import namespace="http://schemas.microsoft.com/office/infopath/2007/PartnerControls"/>
    <xsd:element name="Categorie" ma:index="10" nillable="true" ma:displayName="Categorie" ma:format="Dropdown" ma:internalName="Categorie">
      <xsd:simpleType>
        <xsd:restriction base="dms:Choice">
          <xsd:enumeration value="Brochure"/>
          <xsd:enumeration value="Interne communicatie"/>
          <xsd:enumeration value="Logo"/>
          <xsd:enumeration value="Huisstijl"/>
          <xsd:enumeration value="Presentatie"/>
          <xsd:enumeration value="E-mail"/>
          <xsd:enumeration value="PROUD"/>
          <xsd:enumeration value="ONE"/>
          <xsd:enumeration value="Video"/>
        </xsd:restriction>
      </xsd:simpleType>
    </xsd:element>
    <xsd:element name="Onderwerp" ma:index="11" nillable="true" ma:displayName="Onderwerp" ma:format="Dropdown" ma:internalName="Onderwerp">
      <xsd:simpleType>
        <xsd:restriction base="dms:Choice">
          <xsd:enumeration value="Algemeen"/>
          <xsd:enumeration value="Corporate"/>
          <xsd:enumeration value="Werving"/>
          <xsd:enumeration value="P&amp;D globaal"/>
          <xsd:enumeration value="P&amp;D themat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8bd71-3c46-4369-b54e-43ef87a6b4ba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1DBC39-6E6B-4889-9564-04C9589D03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A10B60-E0AC-4AB8-853D-B9374AB2CA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FE01F6-D2F3-4ACB-B71E-9589BFF8425C}">
  <ds:schemaRefs>
    <ds:schemaRef ds:uri="45830508-9d2a-4ae0-8ca7-ddca70fc1dcb"/>
    <ds:schemaRef ds:uri="http://schemas.microsoft.com/sharepoint/v3"/>
    <ds:schemaRef ds:uri="http://purl.org/dc/terms/"/>
    <ds:schemaRef ds:uri="8708bd71-3c46-4369-b54e-43ef87a6b4b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00963FD-3123-41DD-A47C-941214825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830508-9d2a-4ae0-8ca7-ddca70fc1dcb"/>
    <ds:schemaRef ds:uri="8708bd71-3c46-4369-b54e-43ef87a6b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298</Words>
  <Application>Microsoft Office PowerPoint</Application>
  <PresentationFormat>Breedbeeld</PresentationFormat>
  <Paragraphs>52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Sweco Sans Medium</vt:lpstr>
      <vt:lpstr>Sweco Sans</vt:lpstr>
      <vt:lpstr>Arial</vt:lpstr>
      <vt:lpstr>Office-tema</vt:lpstr>
      <vt:lpstr>PowerPoint-presentatie</vt:lpstr>
      <vt:lpstr>1 Bestaande toestand</vt:lpstr>
      <vt:lpstr>2 Aanleg gescheiden riolering</vt:lpstr>
      <vt:lpstr>PowerPoint-presentatie</vt:lpstr>
      <vt:lpstr>PowerPoint-presentatie</vt:lpstr>
      <vt:lpstr>3 Wegeniswerken</vt:lpstr>
      <vt:lpstr>PowerPoint-presentatie</vt:lpstr>
      <vt:lpstr>PowerPoint-presentatie</vt:lpstr>
      <vt:lpstr>4 Timing en fasering</vt:lpstr>
      <vt:lpstr>PowerPoint-presentatie</vt:lpstr>
    </vt:vector>
  </TitlesOfParts>
  <Company>Grontmij Belgium 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Handleiding</dc:title>
  <dc:creator>Collaer, Liesbet</dc:creator>
  <cp:lastModifiedBy>Collaer, Liesbet</cp:lastModifiedBy>
  <cp:revision>50</cp:revision>
  <cp:lastPrinted>2017-03-22T10:43:14Z</cp:lastPrinted>
  <dcterms:created xsi:type="dcterms:W3CDTF">2016-05-19T06:32:28Z</dcterms:created>
  <dcterms:modified xsi:type="dcterms:W3CDTF">2020-10-07T06:14:18Z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0x01010064D3CB8E1A2CD246ABB206EE3B0A5E97</vt:lpwstr>
  </property>
  <property fmtid="{D5CDD505-2E9C-101B-9397-08002B2CF9AE}" pid="3" name="PSIsRedlined">
    <vt:bool>false</vt:bool>
  </property>
  <property fmtid="{D5CDD505-2E9C-101B-9397-08002B2CF9AE}" pid="4" name="PSContentType">
    <vt:lpwstr>PSBase</vt:lpwstr>
  </property>
  <property fmtid="{D5CDD505-2E9C-101B-9397-08002B2CF9AE}" pid="5" name="_dlc_DocIdItemGuid">
    <vt:lpwstr>b2e8fa35-860d-4611-8556-0a92f56c2119</vt:lpwstr>
  </property>
  <property fmtid="{D5CDD505-2E9C-101B-9397-08002B2CF9AE}" pid="6" name="MSIP_Label_43f08ec5-d6d9-4227-8387-ccbfcb3632c4_Enabled">
    <vt:lpwstr>true</vt:lpwstr>
  </property>
  <property fmtid="{D5CDD505-2E9C-101B-9397-08002B2CF9AE}" pid="7" name="MSIP_Label_43f08ec5-d6d9-4227-8387-ccbfcb3632c4_SetDate">
    <vt:lpwstr>2020-10-06T10:22:08Z</vt:lpwstr>
  </property>
  <property fmtid="{D5CDD505-2E9C-101B-9397-08002B2CF9AE}" pid="8" name="MSIP_Label_43f08ec5-d6d9-4227-8387-ccbfcb3632c4_Method">
    <vt:lpwstr>Standard</vt:lpwstr>
  </property>
  <property fmtid="{D5CDD505-2E9C-101B-9397-08002B2CF9AE}" pid="9" name="MSIP_Label_43f08ec5-d6d9-4227-8387-ccbfcb3632c4_Name">
    <vt:lpwstr>Sweco Restricted</vt:lpwstr>
  </property>
  <property fmtid="{D5CDD505-2E9C-101B-9397-08002B2CF9AE}" pid="10" name="MSIP_Label_43f08ec5-d6d9-4227-8387-ccbfcb3632c4_SiteId">
    <vt:lpwstr>b7872ef0-9a00-4c18-8a4a-c7d25c778a9e</vt:lpwstr>
  </property>
  <property fmtid="{D5CDD505-2E9C-101B-9397-08002B2CF9AE}" pid="11" name="MSIP_Label_43f08ec5-d6d9-4227-8387-ccbfcb3632c4_ActionId">
    <vt:lpwstr>4c139bf7-b2e8-4029-a1e1-00003bea9e58</vt:lpwstr>
  </property>
  <property fmtid="{D5CDD505-2E9C-101B-9397-08002B2CF9AE}" pid="12" name="MSIP_Label_43f08ec5-d6d9-4227-8387-ccbfcb3632c4_ContentBits">
    <vt:lpwstr>0</vt:lpwstr>
  </property>
</Properties>
</file>