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6" r:id="rId3"/>
    <p:sldId id="358" r:id="rId4"/>
    <p:sldId id="354" r:id="rId5"/>
    <p:sldId id="320" r:id="rId6"/>
    <p:sldId id="325" r:id="rId7"/>
    <p:sldId id="327" r:id="rId8"/>
    <p:sldId id="335" r:id="rId9"/>
    <p:sldId id="328" r:id="rId10"/>
    <p:sldId id="318" r:id="rId11"/>
    <p:sldId id="353" r:id="rId12"/>
    <p:sldId id="310" r:id="rId13"/>
    <p:sldId id="306" r:id="rId14"/>
    <p:sldId id="264" r:id="rId15"/>
    <p:sldId id="348" r:id="rId16"/>
    <p:sldId id="347" r:id="rId17"/>
  </p:sldIdLst>
  <p:sldSz cx="9144000" cy="6858000" type="screen4x3"/>
  <p:notesSz cx="6724650" cy="97742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216" cy="488181"/>
          </a:xfrm>
          <a:prstGeom prst="rect">
            <a:avLst/>
          </a:prstGeom>
        </p:spPr>
        <p:txBody>
          <a:bodyPr vert="horz" lIns="87030" tIns="43516" rIns="87030" bIns="43516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8931" y="1"/>
            <a:ext cx="2914216" cy="488181"/>
          </a:xfrm>
          <a:prstGeom prst="rect">
            <a:avLst/>
          </a:prstGeom>
        </p:spPr>
        <p:txBody>
          <a:bodyPr vert="horz" lIns="87030" tIns="43516" rIns="87030" bIns="43516" rtlCol="0"/>
          <a:lstStyle>
            <a:lvl1pPr algn="r">
              <a:defRPr sz="1200"/>
            </a:lvl1pPr>
          </a:lstStyle>
          <a:p>
            <a:fld id="{7347D656-43C6-4DBC-91AD-0F00C4DB1045}" type="datetimeFigureOut">
              <a:rPr lang="nl-BE" smtClean="0"/>
              <a:pPr/>
              <a:t>14/12/2023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030" tIns="43516" rIns="87030" bIns="43516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2165" y="4642270"/>
            <a:ext cx="5380321" cy="4398180"/>
          </a:xfrm>
          <a:prstGeom prst="rect">
            <a:avLst/>
          </a:prstGeom>
        </p:spPr>
        <p:txBody>
          <a:bodyPr vert="horz" lIns="87030" tIns="43516" rIns="87030" bIns="43516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84541"/>
            <a:ext cx="2914216" cy="488181"/>
          </a:xfrm>
          <a:prstGeom prst="rect">
            <a:avLst/>
          </a:prstGeom>
        </p:spPr>
        <p:txBody>
          <a:bodyPr vert="horz" lIns="87030" tIns="43516" rIns="87030" bIns="43516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8931" y="9284541"/>
            <a:ext cx="2914216" cy="488181"/>
          </a:xfrm>
          <a:prstGeom prst="rect">
            <a:avLst/>
          </a:prstGeom>
        </p:spPr>
        <p:txBody>
          <a:bodyPr vert="horz" lIns="87030" tIns="43516" rIns="87030" bIns="43516" rtlCol="0" anchor="b"/>
          <a:lstStyle>
            <a:lvl1pPr algn="r">
              <a:defRPr sz="1200"/>
            </a:lvl1pPr>
          </a:lstStyle>
          <a:p>
            <a:fld id="{6E4A5A52-D550-4318-831F-4487A1A35B1A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693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A5A52-D550-4318-831F-4487A1A35B1A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816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A5A52-D550-4318-831F-4487A1A35B1A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347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B2E6-908D-4750-AEF9-C3189A8BF363}" type="datetimeFigureOut">
              <a:rPr lang="nl-NL"/>
              <a:pPr>
                <a:defRPr/>
              </a:pPr>
              <a:t>14-12-2023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5426-0F05-4C9A-ADB1-83F82CD576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F2CB-AE4E-4750-AEE6-CB4D94B9C1B8}" type="datetimeFigureOut">
              <a:rPr lang="nl-NL"/>
              <a:pPr>
                <a:defRPr/>
              </a:pPr>
              <a:t>14-12-2023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87567-331C-4622-A9EF-E2DB58072E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5636B-9928-42D4-9460-0EB07D6721AF}" type="datetimeFigureOut">
              <a:rPr lang="nl-NL"/>
              <a:pPr>
                <a:defRPr/>
              </a:pPr>
              <a:t>14-12-2023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5215-C584-429C-B793-F96133E45C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E1A1-A568-4A58-96BC-AB750BD0EDBB}" type="datetimeFigureOut">
              <a:rPr lang="nl-NL"/>
              <a:pPr>
                <a:defRPr/>
              </a:pPr>
              <a:t>14-12-2023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E785-BB1D-4548-BF23-A809B28F0B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516F-CA7A-4C82-95A1-FE2A6DB32F7D}" type="datetimeFigureOut">
              <a:rPr lang="nl-NL"/>
              <a:pPr>
                <a:defRPr/>
              </a:pPr>
              <a:t>14-12-2023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F434-5A2F-45FF-935B-73002DBD91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1676-C442-409B-8903-CB6DC60F3A30}" type="datetimeFigureOut">
              <a:rPr lang="nl-NL"/>
              <a:pPr>
                <a:defRPr/>
              </a:pPr>
              <a:t>14-12-2023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2727-1FD0-4DC7-A7F6-BCD16D0512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AC3A1-2E8E-4264-BE1D-3C2B2C2A1BBA}" type="datetimeFigureOut">
              <a:rPr lang="nl-NL"/>
              <a:pPr>
                <a:defRPr/>
              </a:pPr>
              <a:t>14-12-2023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D64C-D7A9-4D98-AAA7-FACC498708F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B02C8-4881-435C-A475-22D9879C0C3E}" type="datetimeFigureOut">
              <a:rPr lang="nl-NL"/>
              <a:pPr>
                <a:defRPr/>
              </a:pPr>
              <a:t>14-12-2023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5DCA-D15C-4007-B440-3DF1AE3F81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9006-B42D-421D-A097-8E8683B34845}" type="datetimeFigureOut">
              <a:rPr lang="nl-NL"/>
              <a:pPr>
                <a:defRPr/>
              </a:pPr>
              <a:t>14-12-2023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7D55D-99B0-4E1A-94DD-25B5199386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22A1-03F4-49CA-B461-72EB4819982F}" type="datetimeFigureOut">
              <a:rPr lang="nl-NL"/>
              <a:pPr>
                <a:defRPr/>
              </a:pPr>
              <a:t>14-12-2023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A311-B8FC-4DA7-ACE0-CBD6CE79EE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61A11-1370-4558-B279-92F9E005EA00}" type="datetimeFigureOut">
              <a:rPr lang="nl-NL"/>
              <a:pPr>
                <a:defRPr/>
              </a:pPr>
              <a:t>14-12-2023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0288-0A30-4730-8312-0C7201BFC0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0BF51E-2BF2-4171-A966-1DF03A06A6C5}" type="datetimeFigureOut">
              <a:rPr lang="nl-NL"/>
              <a:pPr>
                <a:defRPr/>
              </a:pPr>
              <a:t>14-12-2023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1F6059-7763-46DB-B918-C4210120FB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708296" y="2516023"/>
            <a:ext cx="7772400" cy="1470025"/>
          </a:xfrm>
        </p:spPr>
        <p:txBody>
          <a:bodyPr/>
          <a:lstStyle/>
          <a:p>
            <a:pPr eaLnBrk="1" hangingPunct="1"/>
            <a:r>
              <a:rPr lang="nl-NL" sz="6600" dirty="0" err="1" smtClean="0"/>
              <a:t>Heraanleg</a:t>
            </a:r>
            <a:r>
              <a:rPr lang="nl-NL" sz="6600" dirty="0" smtClean="0"/>
              <a:t> </a:t>
            </a:r>
            <a:r>
              <a:rPr lang="nl-NL" sz="6600" dirty="0" smtClean="0"/>
              <a:t>Plantsoenenstraat</a:t>
            </a:r>
            <a:endParaRPr lang="nl-NL" sz="6600" dirty="0" smtClean="0"/>
          </a:p>
        </p:txBody>
      </p:sp>
      <p:pic>
        <p:nvPicPr>
          <p:cNvPr id="2052" name="Afbeelding 3" descr="Kopie van Logo Vangeelklein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5774258"/>
            <a:ext cx="2881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 descr="Afbeeldingsresultaat voor aquaf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/>
          <a:srcRect l="-4528" t="-11900" r="97637" b="102100"/>
          <a:stretch/>
        </p:blipFill>
        <p:spPr>
          <a:xfrm>
            <a:off x="-122848" y="877464"/>
            <a:ext cx="2520280" cy="1008112"/>
          </a:xfrm>
          <a:prstGeom prst="rect">
            <a:avLst/>
          </a:prstGeom>
        </p:spPr>
      </p:pic>
      <p:sp>
        <p:nvSpPr>
          <p:cNvPr id="9" name="AutoShape 6" descr="Home"/>
          <p:cNvSpPr>
            <a:spLocks noChangeAspect="1" noChangeArrowheads="1"/>
          </p:cNvSpPr>
          <p:nvPr/>
        </p:nvSpPr>
        <p:spPr bwMode="auto">
          <a:xfrm>
            <a:off x="-275248" y="29749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2" descr="data:image/png;base64,iVBORw0KGgoAAAANSUhEUgAAAJcAAABLCAMAAABKveUfAAAAq1BMVEX///8AAAAAneBAv+waGB204fb///1MS0wRDxXx8fEAAAMNChLR0dEVExn7+/phYWIwLzLq6uq3t7cAAAiRkZJXV1gAmuHAwMCBgYIAld8GAA0wvOzZ2dnj4+OIiImdnZ6lpabs9/hra2w9PD53d3hruOafy+fH4O+o0Oje7/O02O1UrOKOyO5LruE8qOMTtevV6vVdx/CAze2a1+3C5/ZsyuyIvuDM7PIlJCfRVNWvAAAF2UlEQVRoge2ZbXeiPBCGExoiisYWLYiIAtqqfbHY2l3//y97ZiaguGeXPWst8cMzp6cNb8nFzOTOhDL2rSbBvneEcwyQHh7h9/WhLcNwdXUek2ztW1a4Ms1xauCmtYXmr67HYZhT8snXXA9XE0kAkcvn0NJcKWPmUx+I0uXq5dXytbescIkRNesy9NPTJvTDEgqx4HT6ZpvEAmfl1hEJY2jlqK3bm2hn0GOSPYUVJrBHmgDv0Q2AGcNiRyxw2ubhMZe0EiEWgZnxmJZRyqnNY66k1Pm23hLWTZQboUKIjXUqpFKmuXYWYH0Yyy8dRd9aE9N69/EJ+X5TYL2D79K1kVA+a3fh4HL5GUUlk8YC1J29NoAlQ0p4HFq+V5iASgdxbdt24x4D6SKuFbTUNjoigds+UiwPEQvAGtYx0C6cjRuM1/YAdfNu71IikbmtTTWKBfYIXD6Wp5+FMER2WjgHUn5XYDWtFpI9IxcMu4uOMxAvSJXmJZW9a3xCSgoj1DQ6ipGNGS4rSGawWI7ueob01quOTVp/AgVYjeuXZA++Lk0pjBTEQ6qXlje+a5NsiWHEtP8gfymS0RNfrZWBUqd9qE0/dXJVvbVbp8oEFGNqo0sJJkm8opQVMlpR0uZTi6UWYfkv0MQobuGssVQvPSDlqtz5QFblkV6lpSqEoXnBohHV8ocfHrYYktGKTbsMZUavQDN3P16tMCz3GbThT4uSWYOZ0Cv1w6psxyw/XJVbDEh7jZMaKLdy62Q/Fj7jJoPZem08JFXjYVz6R6TQ3zwsqZYpsD6apjlY7pdQm5enPFX07a2Q+pu31AyUPMho+LA+REoui02GwZ3Po1aG8EnSFlEq2PyUW59oawxLan0PKdXl8j2Kjpsfg1hgKQQyxJIYyprTrc+72S9d6YZkVJ1syKJoa0LgT8FeDzJabH2224+fpqkKwTx8fNjaeSqv5kv97q2g+ilrkJovKLaVbw9ND15jMkXNAhmtg1LdIAju9P3NYOEu+q/CkAgO1mVx1u9ecuzZcDgM/nwZwGqTfcZ7wuWcqX1nzO8uhxVz3uHzP1+H2rAOq82F4NlsCP1Aw7sc1wz6E3xy7uMeF3yGDbXnF/XX3EGu4bmPw2vxmFqXza8JFz0hnJpA1tuQi0H7cjjVfsVoLHjlVWNvtFiMht6E2p5HwelCA7+3tbvJFK7OKPDKCzJXuEngxXRHQOc8OIpnWTaNz8dSc8fNAnjnUXnmLuN8MB4POE0GjyQAbAEN9EsAf+lqv41Jz13MAs4Txu45F4rO8cDr8DFM0ppp/heDMEKfEMvbIhjxLcdpD5PfaTGd1sQ1GgjiijkZTsJfuPpu75a4xGDKXephf/YXzSnH4SAYZSBbENMs6Hrz3m+5ZHvhTeI4QbCYqVnSd4UzTDCsRy7hdOZeAnl79jRXtz23j8ER4wWdQI4pNu7d3/ursGGnGBQaRd5XuFx8FNjP1rNu8SwEUvd+7xbD3zu1XEF5Hrg6d79ykXJ0v8AFoxEPjop9QKfov3quOJlmLaeGy72vvvMZppwexE8pBX24GQ4JAR3Vc3VbmPcDUcOlJ/cXuCAavf0tGmgrDjspuUA/TrkWY83lwVTbt7K+W8c1/SJXNhai56DhbE/IX+Q37P2UC8g5KVaPj9qV89/BpXDqCLKeQxxtVDK8lJxwSfQscSWcBj8qy3dw4aTy2mR3c/AH9I9/wG/dQaGruBSAgkycItDDQW+v3fWNXNDTvpz7ow7VK7hcDlqtAbiRuLCqGsxbHbeII/jRnQ/73N3XcHW+xgVhHGflAfTSc7CKgpRzHH6fUd5LWPUwyGPh8SK/IOBQmOIhrX7wIpfmSmC+Hx6Eso5W6DbJQF/1td6z9hyPW+2gWLcneJ8IWPnsFBqaq7JuLzQXP9Nf+FMtkRUts3EQxAf90scwsFR4P94ed8v6RX8VZsX/E9Sx27LxDf+IPHJdl/3P9W92tVyue5VcLV632TVnUPyoa/qC05z9BwCTe4VPmQcVAAAAAElFTkSuQmCC"/>
          <p:cNvSpPr>
            <a:spLocks noChangeAspect="1" noChangeArrowheads="1"/>
          </p:cNvSpPr>
          <p:nvPr/>
        </p:nvSpPr>
        <p:spPr bwMode="auto">
          <a:xfrm>
            <a:off x="460375" y="17120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1822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tx2"/>
                </a:solidFill>
              </a:rPr>
              <a:t>Asfalteringswerken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r="18506"/>
          <a:stretch/>
        </p:blipFill>
        <p:spPr>
          <a:xfrm rot="5400000">
            <a:off x="1853234" y="271115"/>
            <a:ext cx="5228108" cy="6415312"/>
          </a:xfrm>
        </p:spPr>
      </p:pic>
      <p:pic>
        <p:nvPicPr>
          <p:cNvPr id="7" name="Afbeelding 5" descr="Kopie van Logo Vangeelklein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092825"/>
            <a:ext cx="2881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5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1800"/>
          </a:xfrm>
        </p:spPr>
        <p:txBody>
          <a:bodyPr/>
          <a:lstStyle/>
          <a:p>
            <a:pPr eaLnBrk="1" hangingPunct="1"/>
            <a:r>
              <a:rPr lang="nl-BE" u="sng" dirty="0" smtClean="0">
                <a:solidFill>
                  <a:schemeClr val="tx2"/>
                </a:solidFill>
              </a:rPr>
              <a:t>Planning</a:t>
            </a:r>
            <a:endParaRPr lang="nl-NL" sz="2400" dirty="0" smtClean="0">
              <a:solidFill>
                <a:srgbClr val="FF0000"/>
              </a:solidFill>
            </a:endParaRPr>
          </a:p>
        </p:txBody>
      </p:sp>
      <p:sp>
        <p:nvSpPr>
          <p:cNvPr id="3075" name="Tijdelijke aanduiding voor inhoud 4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5289798"/>
          </a:xfrm>
        </p:spPr>
        <p:txBody>
          <a:bodyPr/>
          <a:lstStyle/>
          <a:p>
            <a:pPr eaLnBrk="1" hangingPunct="1">
              <a:buNone/>
            </a:pPr>
            <a:r>
              <a:rPr lang="nl-NL" sz="3600" dirty="0" smtClean="0">
                <a:solidFill>
                  <a:srgbClr val="FF0000"/>
                </a:solidFill>
              </a:rPr>
              <a:t>-Werken nutsleidingen vanaf half februari</a:t>
            </a:r>
          </a:p>
          <a:p>
            <a:pPr eaLnBrk="1" hangingPunct="1">
              <a:buNone/>
            </a:pPr>
            <a:r>
              <a:rPr lang="nl-NL" sz="3600" dirty="0" smtClean="0"/>
              <a:t>-Rioleringswerken vanaf eerste helft mei</a:t>
            </a:r>
            <a:endParaRPr lang="nl-NL" sz="3600" dirty="0" smtClean="0"/>
          </a:p>
          <a:p>
            <a:pPr eaLnBrk="1" hangingPunct="1">
              <a:buNone/>
            </a:pPr>
            <a:r>
              <a:rPr lang="nl-NL" sz="3600" dirty="0" smtClean="0"/>
              <a:t>-Glijbekisting en onderlaag asfalt juli </a:t>
            </a:r>
            <a:endParaRPr lang="nl-NL" sz="3600" dirty="0" smtClean="0"/>
          </a:p>
          <a:p>
            <a:pPr eaLnBrk="1" hangingPunct="1">
              <a:buNone/>
            </a:pPr>
            <a:r>
              <a:rPr lang="nl-NL" sz="3600" dirty="0" smtClean="0"/>
              <a:t>-Einde werken begin okt </a:t>
            </a:r>
            <a:endParaRPr lang="nl-NL" sz="3600" dirty="0" smtClean="0"/>
          </a:p>
        </p:txBody>
      </p:sp>
      <p:pic>
        <p:nvPicPr>
          <p:cNvPr id="3076" name="Afbeelding 5" descr="Kopie van Logo Vangeelklei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6092825"/>
            <a:ext cx="2881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9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431800"/>
          </a:xfrm>
        </p:spPr>
        <p:txBody>
          <a:bodyPr/>
          <a:lstStyle/>
          <a:p>
            <a:pPr eaLnBrk="1" hangingPunct="1"/>
            <a:r>
              <a:rPr lang="nl-NL" u="sng" dirty="0" smtClean="0">
                <a:solidFill>
                  <a:schemeClr val="tx2"/>
                </a:solidFill>
              </a:rPr>
              <a:t>Hinder voor bewoners</a:t>
            </a:r>
          </a:p>
        </p:txBody>
      </p:sp>
      <p:sp>
        <p:nvSpPr>
          <p:cNvPr id="3075" name="Tijdelijke aanduiding voor inhoud 4"/>
          <p:cNvSpPr>
            <a:spLocks noGrp="1"/>
          </p:cNvSpPr>
          <p:nvPr>
            <p:ph idx="1"/>
          </p:nvPr>
        </p:nvSpPr>
        <p:spPr>
          <a:xfrm>
            <a:off x="299021" y="1052736"/>
            <a:ext cx="8568183" cy="4857750"/>
          </a:xfrm>
        </p:spPr>
        <p:txBody>
          <a:bodyPr/>
          <a:lstStyle/>
          <a:p>
            <a:pPr eaLnBrk="1" hangingPunct="1">
              <a:buNone/>
            </a:pPr>
            <a:r>
              <a:rPr lang="nl-NL" sz="2800" dirty="0" smtClean="0"/>
              <a:t>*Doodlopende straat: vanaf de rioleringswerken uw woning zijn gepasseerd is de woning niet bereikbaar met de wagen (wel tijdens weekends)</a:t>
            </a:r>
            <a:endParaRPr lang="nl-NL" sz="2800" dirty="0" smtClean="0"/>
          </a:p>
          <a:p>
            <a:pPr eaLnBrk="1" hangingPunct="1">
              <a:buNone/>
            </a:pPr>
            <a:r>
              <a:rPr lang="nl-NL" sz="2800" dirty="0" smtClean="0"/>
              <a:t>*Tijdens periode </a:t>
            </a:r>
            <a:r>
              <a:rPr lang="nl-NL" sz="2800" dirty="0" smtClean="0"/>
              <a:t>glijbekisting/onderlaag </a:t>
            </a:r>
            <a:r>
              <a:rPr lang="nl-NL" sz="2800" dirty="0" smtClean="0"/>
              <a:t>asfalt /betonstort een 3 tal weken opritten niet toegankelijk met wagen</a:t>
            </a:r>
          </a:p>
          <a:p>
            <a:pPr eaLnBrk="1" hangingPunct="1">
              <a:buNone/>
            </a:pPr>
            <a:r>
              <a:rPr lang="nl-NL" sz="2800" dirty="0" smtClean="0"/>
              <a:t>*Oprit niet toegankelijk tijdens klinkerwerk voor de oprit</a:t>
            </a:r>
          </a:p>
          <a:p>
            <a:pPr eaLnBrk="1" hangingPunct="1">
              <a:buNone/>
            </a:pPr>
            <a:r>
              <a:rPr lang="nl-NL" sz="2800" dirty="0" smtClean="0"/>
              <a:t>*Toplaag asfalt: straat 2 dagen niet </a:t>
            </a:r>
            <a:r>
              <a:rPr lang="nl-NL" sz="2800" dirty="0" smtClean="0"/>
              <a:t>toegankelijk</a:t>
            </a:r>
            <a:endParaRPr lang="nl-NL" sz="2800" dirty="0" smtClean="0"/>
          </a:p>
        </p:txBody>
      </p:sp>
      <p:pic>
        <p:nvPicPr>
          <p:cNvPr id="3076" name="Afbeelding 5" descr="Kopie van Logo Vangeelklei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6092825"/>
            <a:ext cx="2881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3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nl-BE" altLang="nl-BE" u="sng" smtClean="0">
                <a:solidFill>
                  <a:schemeClr val="tx2"/>
                </a:solidFill>
              </a:rPr>
              <a:t>Veiligheid op de werf</a:t>
            </a:r>
            <a:endParaRPr lang="nl-NL" altLang="nl-BE" u="sng" smtClean="0">
              <a:solidFill>
                <a:schemeClr val="tx2"/>
              </a:solidFill>
            </a:endParaRPr>
          </a:p>
        </p:txBody>
      </p:sp>
      <p:sp>
        <p:nvSpPr>
          <p:cNvPr id="27651" name="Tekstvak 7"/>
          <p:cNvSpPr txBox="1">
            <a:spLocks noChangeArrowheads="1"/>
          </p:cNvSpPr>
          <p:nvPr/>
        </p:nvSpPr>
        <p:spPr bwMode="auto">
          <a:xfrm>
            <a:off x="2771775" y="908050"/>
            <a:ext cx="5976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BE" altLang="nl-BE"/>
              <a:t> </a:t>
            </a:r>
          </a:p>
        </p:txBody>
      </p:sp>
      <p:sp>
        <p:nvSpPr>
          <p:cNvPr id="27652" name="Tijdelijke aanduiding voor inhoud 10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nl-BE" altLang="nl-BE" dirty="0" smtClean="0"/>
              <a:t>De werf is geen racebaan, pas uw snelheid aan</a:t>
            </a:r>
          </a:p>
          <a:p>
            <a:r>
              <a:rPr lang="nl-BE" altLang="nl-BE" dirty="0" smtClean="0"/>
              <a:t>Blijf weg bij de werkplaats en machines</a:t>
            </a:r>
          </a:p>
          <a:p>
            <a:r>
              <a:rPr lang="nl-BE" altLang="nl-BE" dirty="0" smtClean="0"/>
              <a:t>Pas op met werfverkeer, maak steeds oogcontact vooraleer je een machine passeert</a:t>
            </a:r>
          </a:p>
          <a:p>
            <a:pPr>
              <a:buFontTx/>
              <a:buNone/>
            </a:pPr>
            <a:endParaRPr lang="nl-BE" altLang="nl-BE" dirty="0" smtClean="0"/>
          </a:p>
        </p:txBody>
      </p:sp>
      <p:pic>
        <p:nvPicPr>
          <p:cNvPr id="27654" name="Picture 6" descr="http://t3.gstatic.com/images?q=tbn:ANd9GcQ6GcLsosoDWXfh2YI4idgjF-YNjNP7RSMmZ5ik4jUyoDZcRobV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2335"/>
            <a:ext cx="1656085" cy="16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5" descr="Kopie van Logo Vangeelklein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092825"/>
            <a:ext cx="2881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2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834431" cy="222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337"/>
          </a:xfrm>
        </p:spPr>
        <p:txBody>
          <a:bodyPr/>
          <a:lstStyle/>
          <a:p>
            <a:pPr eaLnBrk="1" hangingPunct="1"/>
            <a:r>
              <a:rPr lang="nl-BE" u="sng" dirty="0" smtClean="0">
                <a:solidFill>
                  <a:schemeClr val="tx2"/>
                </a:solidFill>
              </a:rPr>
              <a:t>Infobrief</a:t>
            </a:r>
            <a:endParaRPr lang="nl-NL" u="sng" dirty="0" smtClean="0">
              <a:solidFill>
                <a:schemeClr val="tx2"/>
              </a:solidFill>
            </a:endParaRPr>
          </a:p>
        </p:txBody>
      </p:sp>
      <p:sp>
        <p:nvSpPr>
          <p:cNvPr id="11267" name="Tijdelijke aanduiding voor inhoud 4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BE" sz="2400" dirty="0" smtClean="0"/>
              <a:t>*Schets voorgevel</a:t>
            </a:r>
          </a:p>
          <a:p>
            <a:pPr eaLnBrk="1" hangingPunct="1">
              <a:buFont typeface="Arial" charset="0"/>
              <a:buNone/>
            </a:pPr>
            <a:r>
              <a:rPr lang="nl-BE" sz="2400" dirty="0" smtClean="0"/>
              <a:t>*Waar zitten de bestaande aansluitingen op de riolering?</a:t>
            </a:r>
          </a:p>
          <a:p>
            <a:pPr eaLnBrk="1" hangingPunct="1">
              <a:buFont typeface="Arial" charset="0"/>
              <a:buNone/>
            </a:pPr>
            <a:r>
              <a:rPr lang="nl-BE" sz="2400" dirty="0" smtClean="0"/>
              <a:t>*Waar komt gas, water, </a:t>
            </a:r>
            <a:r>
              <a:rPr lang="nl-BE" sz="2400" dirty="0" err="1" smtClean="0"/>
              <a:t>electriciteit</a:t>
            </a:r>
            <a:r>
              <a:rPr lang="nl-BE" sz="2400" dirty="0" smtClean="0"/>
              <a:t>, telefoon … binnen?</a:t>
            </a:r>
          </a:p>
          <a:p>
            <a:pPr eaLnBrk="1" hangingPunct="1">
              <a:buFont typeface="Arial" charset="0"/>
              <a:buNone/>
            </a:pPr>
            <a:r>
              <a:rPr lang="nl-BE" sz="2400" dirty="0" smtClean="0"/>
              <a:t>*Waar wenst u uw nieuwe DWA en RWA aansluiting (eventueel in overleg met </a:t>
            </a:r>
            <a:r>
              <a:rPr lang="nl-BE" sz="2400" dirty="0" err="1" smtClean="0"/>
              <a:t>afkoppelings</a:t>
            </a:r>
            <a:r>
              <a:rPr lang="nl-BE" sz="2400" dirty="0" smtClean="0"/>
              <a:t> deskundige)</a:t>
            </a:r>
          </a:p>
          <a:p>
            <a:pPr eaLnBrk="1" hangingPunct="1">
              <a:buFont typeface="Arial" charset="0"/>
              <a:buNone/>
            </a:pPr>
            <a:endParaRPr lang="nl-BE" sz="2400" dirty="0" smtClean="0"/>
          </a:p>
        </p:txBody>
      </p:sp>
      <p:pic>
        <p:nvPicPr>
          <p:cNvPr id="11268" name="Afbeelding 5" descr="Kopie van Logo Vangeelklei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6092825"/>
            <a:ext cx="2881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Afbeelding 8"/>
          <p:cNvPicPr>
            <a:picLocks noChangeAspect="1"/>
          </p:cNvPicPr>
          <p:nvPr/>
        </p:nvPicPr>
        <p:blipFill>
          <a:blip r:embed="rId3" cstate="print"/>
          <a:srcRect l="14024" t="45122" r="19852" b="24390"/>
          <a:stretch>
            <a:fillRect/>
          </a:stretch>
        </p:blipFill>
        <p:spPr bwMode="auto">
          <a:xfrm>
            <a:off x="406811" y="2935052"/>
            <a:ext cx="844867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337"/>
          </a:xfrm>
        </p:spPr>
        <p:txBody>
          <a:bodyPr/>
          <a:lstStyle/>
          <a:p>
            <a:pPr eaLnBrk="1" hangingPunct="1"/>
            <a:r>
              <a:rPr lang="nl-BE" u="sng" dirty="0" smtClean="0">
                <a:solidFill>
                  <a:schemeClr val="tx2"/>
                </a:solidFill>
              </a:rPr>
              <a:t>Huisvuilophaling</a:t>
            </a:r>
            <a:endParaRPr lang="nl-NL" u="sng" dirty="0" smtClean="0">
              <a:solidFill>
                <a:schemeClr val="tx2"/>
              </a:solidFill>
            </a:endParaRPr>
          </a:p>
        </p:txBody>
      </p:sp>
      <p:sp>
        <p:nvSpPr>
          <p:cNvPr id="11267" name="Tijdelijke aanduiding voor inhoud 4"/>
          <p:cNvSpPr>
            <a:spLocks noGrp="1"/>
          </p:cNvSpPr>
          <p:nvPr>
            <p:ph idx="1"/>
          </p:nvPr>
        </p:nvSpPr>
        <p:spPr>
          <a:xfrm>
            <a:off x="467544" y="1078479"/>
            <a:ext cx="8229600" cy="4857750"/>
          </a:xfrm>
        </p:spPr>
        <p:txBody>
          <a:bodyPr/>
          <a:lstStyle/>
          <a:p>
            <a:r>
              <a:rPr lang="nl-BE" dirty="0"/>
              <a:t> Zet je afval voor 7u ‘s morgens buiten  </a:t>
            </a:r>
          </a:p>
          <a:p>
            <a:r>
              <a:rPr lang="nl-BE" dirty="0"/>
              <a:t> </a:t>
            </a:r>
            <a:r>
              <a:rPr lang="nl-BE" dirty="0" smtClean="0"/>
              <a:t>Als </a:t>
            </a:r>
            <a:r>
              <a:rPr lang="nl-BE" dirty="0"/>
              <a:t>de vuilniswagen niet tot voor de deur </a:t>
            </a:r>
            <a:r>
              <a:rPr lang="nl-BE" dirty="0" smtClean="0"/>
              <a:t>geraakt, breng het afval tot een plaats waar deze wel kan komen. Indien dit niet lukt, zullen wij dit voor u doen</a:t>
            </a:r>
          </a:p>
          <a:p>
            <a:pPr eaLnBrk="1" hangingPunct="1">
              <a:buFont typeface="Arial" charset="0"/>
              <a:buNone/>
            </a:pPr>
            <a:r>
              <a:rPr lang="nl-BE" dirty="0"/>
              <a:t>	</a:t>
            </a:r>
            <a:endParaRPr lang="nl-BE" dirty="0" smtClean="0"/>
          </a:p>
        </p:txBody>
      </p:sp>
      <p:pic>
        <p:nvPicPr>
          <p:cNvPr id="11268" name="Afbeelding 5" descr="Kopie van Logo Vangeelklei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6092825"/>
            <a:ext cx="2881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t0.gstatic.com/images?q=tbn:ANd9GcQrFgil3E11kPFNhwNYLBLzNH_As6wN5qDffj_8ixbHz4t-zfM5-YaHTCQ4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0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75495" y="-79259"/>
            <a:ext cx="8229600" cy="922337"/>
          </a:xfrm>
        </p:spPr>
        <p:txBody>
          <a:bodyPr/>
          <a:lstStyle/>
          <a:p>
            <a:pPr eaLnBrk="1" hangingPunct="1"/>
            <a:r>
              <a:rPr lang="nl-BE" u="sng" dirty="0" smtClean="0">
                <a:solidFill>
                  <a:schemeClr val="tx2"/>
                </a:solidFill>
              </a:rPr>
              <a:t>Praktische zaken</a:t>
            </a:r>
            <a:endParaRPr lang="nl-NL" u="sng" dirty="0" smtClean="0">
              <a:solidFill>
                <a:schemeClr val="tx2"/>
              </a:solidFill>
            </a:endParaRPr>
          </a:p>
        </p:txBody>
      </p:sp>
      <p:sp>
        <p:nvSpPr>
          <p:cNvPr id="10243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609622"/>
            <a:ext cx="7859216" cy="4419193"/>
          </a:xfrm>
        </p:spPr>
        <p:txBody>
          <a:bodyPr/>
          <a:lstStyle/>
          <a:p>
            <a:pPr eaLnBrk="1" hangingPunct="1"/>
            <a:r>
              <a:rPr lang="nl-BE" dirty="0" smtClean="0"/>
              <a:t>Projectleider Vangeel: </a:t>
            </a:r>
            <a:r>
              <a:rPr lang="nl-BE" dirty="0" smtClean="0"/>
              <a:t>Danny Leysen</a:t>
            </a:r>
            <a:endParaRPr lang="nl-BE" dirty="0" smtClean="0"/>
          </a:p>
          <a:p>
            <a:pPr eaLnBrk="1" hangingPunct="1"/>
            <a:r>
              <a:rPr lang="nl-BE" dirty="0" smtClean="0"/>
              <a:t>Wekelijkse </a:t>
            </a:r>
            <a:r>
              <a:rPr lang="nl-BE" dirty="0" smtClean="0"/>
              <a:t>werfvergadering in de werfkeet </a:t>
            </a:r>
          </a:p>
          <a:p>
            <a:pPr eaLnBrk="1" hangingPunct="1"/>
            <a:r>
              <a:rPr lang="nl-BE" dirty="0" smtClean="0"/>
              <a:t>Planning zonder weerverlet of onvoorziene werken</a:t>
            </a:r>
          </a:p>
          <a:p>
            <a:pPr marL="0" indent="0" eaLnBrk="1" hangingPunct="1">
              <a:buNone/>
            </a:pPr>
            <a:endParaRPr lang="nl-BE" dirty="0" smtClean="0"/>
          </a:p>
          <a:p>
            <a:pPr eaLnBrk="1" hangingPunct="1"/>
            <a:endParaRPr lang="nl-BE" dirty="0" smtClean="0"/>
          </a:p>
          <a:p>
            <a:pPr eaLnBrk="1" hangingPunct="1"/>
            <a:r>
              <a:rPr lang="nl-BE" dirty="0" smtClean="0"/>
              <a:t>Bezoek </a:t>
            </a:r>
            <a:r>
              <a:rPr lang="nl-BE" dirty="0" err="1" smtClean="0"/>
              <a:t>afkoppelings</a:t>
            </a:r>
            <a:r>
              <a:rPr lang="nl-BE" dirty="0" smtClean="0"/>
              <a:t> deskundige voor aanvang van de werken op privé </a:t>
            </a:r>
          </a:p>
          <a:p>
            <a:pPr eaLnBrk="1" hangingPunct="1"/>
            <a:r>
              <a:rPr lang="nl-BE" dirty="0" smtClean="0"/>
              <a:t>Regelmatig bewonersbrief </a:t>
            </a:r>
          </a:p>
          <a:p>
            <a:pPr marL="0" indent="0" eaLnBrk="1" hangingPunct="1">
              <a:buNone/>
            </a:pPr>
            <a:endParaRPr lang="nl-BE" dirty="0" smtClean="0"/>
          </a:p>
          <a:p>
            <a:pPr eaLnBrk="1" hangingPunct="1"/>
            <a:endParaRPr lang="nl-BE" dirty="0" smtClean="0"/>
          </a:p>
        </p:txBody>
      </p:sp>
      <p:pic>
        <p:nvPicPr>
          <p:cNvPr id="10244" name="Afbeelding 5" descr="Kopie van Logo Vangeelklei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6092825"/>
            <a:ext cx="2881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 b="9373"/>
          <a:stretch/>
        </p:blipFill>
        <p:spPr>
          <a:xfrm>
            <a:off x="5167556" y="2348880"/>
            <a:ext cx="2943180" cy="17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-315416"/>
            <a:ext cx="8229600" cy="1143000"/>
          </a:xfrm>
        </p:spPr>
        <p:txBody>
          <a:bodyPr/>
          <a:lstStyle/>
          <a:p>
            <a:r>
              <a:rPr lang="nl-BE" u="sng" dirty="0" smtClean="0">
                <a:solidFill>
                  <a:schemeClr val="tx2"/>
                </a:solidFill>
              </a:rPr>
              <a:t>Ontwerp</a:t>
            </a:r>
            <a:endParaRPr lang="nl-NL" u="sng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96" y="692696"/>
            <a:ext cx="7783206" cy="24322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24" y="3159228"/>
            <a:ext cx="7802678" cy="32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-315416"/>
            <a:ext cx="8229600" cy="1143000"/>
          </a:xfrm>
        </p:spPr>
        <p:txBody>
          <a:bodyPr/>
          <a:lstStyle/>
          <a:p>
            <a:r>
              <a:rPr lang="nl-BE" u="sng" dirty="0" smtClean="0">
                <a:solidFill>
                  <a:schemeClr val="tx2"/>
                </a:solidFill>
              </a:rPr>
              <a:t>Ontwerp</a:t>
            </a:r>
            <a:endParaRPr lang="nl-NL" u="sng" dirty="0">
              <a:solidFill>
                <a:schemeClr val="tx2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5602"/>
          <a:stretch/>
        </p:blipFill>
        <p:spPr>
          <a:xfrm>
            <a:off x="0" y="4077072"/>
            <a:ext cx="9108504" cy="24051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5" y="824354"/>
            <a:ext cx="904517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67544" y="120851"/>
            <a:ext cx="8229600" cy="431800"/>
          </a:xfrm>
        </p:spPr>
        <p:txBody>
          <a:bodyPr/>
          <a:lstStyle/>
          <a:p>
            <a:pPr eaLnBrk="1" hangingPunct="1"/>
            <a:r>
              <a:rPr lang="nl-NL" u="sng" dirty="0" smtClean="0">
                <a:solidFill>
                  <a:schemeClr val="tx2"/>
                </a:solidFill>
              </a:rPr>
              <a:t>Werkvolgorde</a:t>
            </a:r>
            <a:endParaRPr lang="nl-NL" u="sng" dirty="0" smtClean="0">
              <a:solidFill>
                <a:schemeClr val="tx2"/>
              </a:solidFill>
            </a:endParaRPr>
          </a:p>
        </p:txBody>
      </p:sp>
      <p:sp>
        <p:nvSpPr>
          <p:cNvPr id="3075" name="Tijdelijke aanduiding voor inhoud 4"/>
          <p:cNvSpPr>
            <a:spLocks noGrp="1"/>
          </p:cNvSpPr>
          <p:nvPr>
            <p:ph idx="1"/>
          </p:nvPr>
        </p:nvSpPr>
        <p:spPr>
          <a:xfrm>
            <a:off x="413683" y="620688"/>
            <a:ext cx="8479492" cy="4857750"/>
          </a:xfrm>
        </p:spPr>
        <p:txBody>
          <a:bodyPr/>
          <a:lstStyle/>
          <a:p>
            <a:pPr eaLnBrk="1" hangingPunct="1">
              <a:buNone/>
            </a:pPr>
            <a:r>
              <a:rPr lang="nl-NL" sz="2800" dirty="0" smtClean="0">
                <a:solidFill>
                  <a:srgbClr val="FF0000"/>
                </a:solidFill>
              </a:rPr>
              <a:t>*</a:t>
            </a:r>
            <a:r>
              <a:rPr lang="nl-NL" sz="2800" dirty="0" smtClean="0">
                <a:solidFill>
                  <a:srgbClr val="FF0000"/>
                </a:solidFill>
              </a:rPr>
              <a:t>Verplaatsen nutsleidingen</a:t>
            </a:r>
          </a:p>
          <a:p>
            <a:pPr eaLnBrk="1" hangingPunct="1">
              <a:buNone/>
            </a:pPr>
            <a:r>
              <a:rPr lang="nl-NL" sz="2800" dirty="0" smtClean="0"/>
              <a:t>*</a:t>
            </a:r>
            <a:r>
              <a:rPr lang="nl-NL" sz="2800" dirty="0" err="1" smtClean="0"/>
              <a:t>Opbraak</a:t>
            </a:r>
            <a:r>
              <a:rPr lang="nl-NL" sz="2800" dirty="0" smtClean="0"/>
              <a:t> weg + plaatsen droogzuiging </a:t>
            </a:r>
          </a:p>
          <a:p>
            <a:pPr eaLnBrk="1" hangingPunct="1">
              <a:buNone/>
            </a:pPr>
            <a:r>
              <a:rPr lang="nl-NL" sz="2800" dirty="0" smtClean="0"/>
              <a:t>*Riolering + huisaansluitingen + onderlaag fundering </a:t>
            </a:r>
          </a:p>
          <a:p>
            <a:pPr eaLnBrk="1" hangingPunct="1">
              <a:buNone/>
            </a:pPr>
            <a:r>
              <a:rPr lang="nl-NL" sz="2800" dirty="0" smtClean="0"/>
              <a:t>*Plaatsen straatkolken waar voorzien</a:t>
            </a:r>
          </a:p>
          <a:p>
            <a:pPr eaLnBrk="1" hangingPunct="1">
              <a:buNone/>
            </a:pPr>
            <a:r>
              <a:rPr lang="nl-NL" sz="2800" dirty="0" smtClean="0"/>
              <a:t>*Glijbekisting goot</a:t>
            </a:r>
          </a:p>
          <a:p>
            <a:pPr eaLnBrk="1" hangingPunct="1">
              <a:buNone/>
            </a:pPr>
            <a:r>
              <a:rPr lang="nl-NL" sz="2800" dirty="0" smtClean="0"/>
              <a:t>*Fundering weg</a:t>
            </a:r>
          </a:p>
          <a:p>
            <a:pPr eaLnBrk="1" hangingPunct="1">
              <a:buNone/>
            </a:pPr>
            <a:r>
              <a:rPr lang="nl-NL" sz="2800" dirty="0" smtClean="0"/>
              <a:t>*Onderlaag asfalt</a:t>
            </a:r>
          </a:p>
          <a:p>
            <a:pPr eaLnBrk="1" hangingPunct="1">
              <a:buNone/>
            </a:pPr>
            <a:r>
              <a:rPr lang="nl-NL" sz="2800" dirty="0">
                <a:solidFill>
                  <a:srgbClr val="FFC000"/>
                </a:solidFill>
              </a:rPr>
              <a:t>*Ophalen deksels</a:t>
            </a:r>
          </a:p>
          <a:p>
            <a:pPr eaLnBrk="1" hangingPunct="1">
              <a:buNone/>
            </a:pPr>
            <a:r>
              <a:rPr lang="nl-NL" sz="2800" dirty="0">
                <a:solidFill>
                  <a:srgbClr val="FFC000"/>
                </a:solidFill>
              </a:rPr>
              <a:t>*Aanwerken </a:t>
            </a:r>
            <a:r>
              <a:rPr lang="nl-NL" sz="2800" dirty="0" smtClean="0">
                <a:solidFill>
                  <a:srgbClr val="FFC000"/>
                </a:solidFill>
              </a:rPr>
              <a:t>opritten/bermen</a:t>
            </a:r>
          </a:p>
          <a:p>
            <a:pPr eaLnBrk="1" hangingPunct="1">
              <a:buNone/>
            </a:pPr>
            <a:r>
              <a:rPr lang="nl-NL" sz="2800" dirty="0" smtClean="0">
                <a:solidFill>
                  <a:srgbClr val="FFC000"/>
                </a:solidFill>
              </a:rPr>
              <a:t>*Toplaag asfalt </a:t>
            </a:r>
            <a:endParaRPr lang="nl-NL" sz="2800" dirty="0" smtClean="0"/>
          </a:p>
        </p:txBody>
      </p:sp>
      <p:pic>
        <p:nvPicPr>
          <p:cNvPr id="3076" name="Afbeelding 5" descr="Kopie van Logo Vangeelklei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6092825"/>
            <a:ext cx="2881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3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tx2"/>
                </a:solidFill>
              </a:rPr>
              <a:t>Rioleringswerken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5" name="Afbeelding 5" descr="Kopie van Logo Vangeelklei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6092825"/>
            <a:ext cx="2881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25" y="1043608"/>
            <a:ext cx="3664950" cy="4886600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t="-6923" r="-226" b="14615"/>
          <a:stretch/>
        </p:blipFill>
        <p:spPr>
          <a:xfrm>
            <a:off x="251520" y="480456"/>
            <a:ext cx="468052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nl-BE" dirty="0" err="1" smtClean="0">
                <a:solidFill>
                  <a:schemeClr val="tx2"/>
                </a:solidFill>
              </a:rPr>
              <a:t>Huisaansluitputjes</a:t>
            </a:r>
            <a:r>
              <a:rPr lang="nl-BE" dirty="0" smtClean="0">
                <a:solidFill>
                  <a:schemeClr val="tx2"/>
                </a:solidFill>
              </a:rPr>
              <a:t> per perceel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r="11809" b="42092"/>
          <a:stretch/>
        </p:blipFill>
        <p:spPr>
          <a:xfrm>
            <a:off x="683568" y="1013892"/>
            <a:ext cx="7941568" cy="4588106"/>
          </a:xfrm>
          <a:prstGeom prst="rect">
            <a:avLst/>
          </a:prstGeom>
        </p:spPr>
      </p:pic>
      <p:pic>
        <p:nvPicPr>
          <p:cNvPr id="5" name="Afbeelding 5" descr="Kopie van Logo Vangeelklein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6092825"/>
            <a:ext cx="2881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539552" y="5661247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Geen RWA putje als gracht voor de deur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243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tx2"/>
                </a:solidFill>
              </a:rPr>
              <a:t>Glijbekisting boordsteen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5" name="Afbeelding 5" descr="Kopie van Logo Vangeelklei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6092825"/>
            <a:ext cx="2881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fbeeldingsresultaat voor glijbekisting fot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01962" cy="513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tx2"/>
                </a:solidFill>
              </a:rPr>
              <a:t>Glijbekisting boordsteen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5" name="Afbeelding 5" descr="Kopie van Logo Vangeelklei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6092825"/>
            <a:ext cx="2881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5" y="764704"/>
            <a:ext cx="6970721" cy="5228041"/>
          </a:xfrm>
        </p:spPr>
      </p:pic>
    </p:spTree>
    <p:extLst>
      <p:ext uri="{BB962C8B-B14F-4D97-AF65-F5344CB8AC3E}">
        <p14:creationId xmlns:p14="http://schemas.microsoft.com/office/powerpoint/2010/main" val="33608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tx2"/>
                </a:solidFill>
              </a:rPr>
              <a:t>Afwerken fundering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5" name="Afbeelding 5" descr="Kopie van Logo Vangeelklei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6092825"/>
            <a:ext cx="28813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2" name="Picture 4" descr="http://www.vangeelwegenbouw.be/wordpress/wp-content/gallery/machinepark/dscn4159-ko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vangeel1">
      <a:dk1>
        <a:srgbClr val="FFC000"/>
      </a:dk1>
      <a:lt1>
        <a:srgbClr val="7F7F7F"/>
      </a:lt1>
      <a:dk2>
        <a:srgbClr val="3F3F3F"/>
      </a:dk2>
      <a:lt2>
        <a:srgbClr val="7F7F7F"/>
      </a:lt2>
      <a:accent1>
        <a:srgbClr val="B2A2C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306</Words>
  <Application>Microsoft Office PowerPoint</Application>
  <PresentationFormat>Diavoorstelling (4:3)</PresentationFormat>
  <Paragraphs>55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Calibri</vt:lpstr>
      <vt:lpstr>Office-thema</vt:lpstr>
      <vt:lpstr>Heraanleg Plantsoenenstraat</vt:lpstr>
      <vt:lpstr>Ontwerp</vt:lpstr>
      <vt:lpstr>Ontwerp</vt:lpstr>
      <vt:lpstr>Werkvolgorde</vt:lpstr>
      <vt:lpstr>Rioleringswerken</vt:lpstr>
      <vt:lpstr>Huisaansluitputjes per perceel</vt:lpstr>
      <vt:lpstr>Glijbekisting boordsteen</vt:lpstr>
      <vt:lpstr>Glijbekisting boordsteen</vt:lpstr>
      <vt:lpstr>Afwerken fundering</vt:lpstr>
      <vt:lpstr>Asfalteringswerken</vt:lpstr>
      <vt:lpstr>Planning</vt:lpstr>
      <vt:lpstr>Hinder voor bewoners</vt:lpstr>
      <vt:lpstr>Veiligheid op de werf</vt:lpstr>
      <vt:lpstr>Infobrief</vt:lpstr>
      <vt:lpstr>Huisvuilophaling</vt:lpstr>
      <vt:lpstr>Praktische zaken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test</dc:creator>
  <cp:lastModifiedBy>Bob Van Herck</cp:lastModifiedBy>
  <cp:revision>322</cp:revision>
  <cp:lastPrinted>2022-08-30T14:05:06Z</cp:lastPrinted>
  <dcterms:created xsi:type="dcterms:W3CDTF">2010-08-30T06:21:44Z</dcterms:created>
  <dcterms:modified xsi:type="dcterms:W3CDTF">2023-12-14T13:32:00Z</dcterms:modified>
</cp:coreProperties>
</file>